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0033" r:id="rId2"/>
    <p:sldId id="10034" r:id="rId3"/>
    <p:sldId id="10035" r:id="rId4"/>
    <p:sldId id="2142533744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DA77E-DA86-4CD4-BA71-C4E4FCCD47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D394-6BF1-4EA1-92E7-94999E6704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8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Inget manus läser i slice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1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Wood Innovation Cluster is the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spearhead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brings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historical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today's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high-tech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expertise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the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a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width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outstanding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research,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education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and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testing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activities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show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transformed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different innovative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ways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encourage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the public to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become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better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overall </a:t>
            </a:r>
            <a:r>
              <a:rPr lang="sv-SE" altLang="sv-SE" sz="12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actors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wooden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budgets for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And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necessary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co-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financing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Skellefteå kommun samordnar Träinnovationsklustret i Skellefteå som knyter ihop företag med forskning, utveckling, utbildning, provningsverksamhet och sporrar det offentliga att bli en bättre beställare.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1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Wood Innovation Cluster is the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spearhead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brings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historical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knowledge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today's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high-tech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expertise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the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a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width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outstanding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research,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education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and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testing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activities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show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transformed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different innovative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ways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encourage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the public to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become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better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sv-SE" sz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Skellefteå kommun samordnar Träinnovationsklustret i Skellefteå som knyter ihop företag med forskning, utveckling, utbildning, provningsverksamhet och sporrar det offentliga att bli en bättre beställare. I Skellefteåregionen främjas utvecklingen av trä i byggandet genom att involvera forsknings- och innovationsaktiviteter i byggprojekt. Där kan förbättrad teknik och nya innovationer tillämpas samt skapas ny kunskap för framtida byggnationer. </a:t>
            </a:r>
          </a:p>
          <a:p>
            <a:endParaRPr lang="sv-SE" b="0" dirty="0"/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06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15FA83-1BF5-4A17-A152-AA9AB1D5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C48C-E34F-4B03-82A4-B3D14CB44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E409F8-C429-4F1D-A38F-95A57568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3F6E39-BAC6-430E-A4B6-5DFE6EE2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D48F63-AD1B-4613-9107-8E6E4DA0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8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D90857-9E17-476B-9D9C-820EB670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96CF67-52FF-4FDA-BEEC-65FC19D23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62D3A7-40A1-40D0-A851-52F35901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9F7D3C-1052-48CD-8091-FBDA10CD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46FC67-0819-4884-BD0B-B2CB341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92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C7264BA-0ECC-427F-B8E0-744F79810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1F305A-74F0-4198-9218-4345C5278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BDB557-51C4-45C7-94AD-DF7B6BFB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A65F12-D1BE-4E00-90A2-623E9231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D5F5A9-C88D-4973-99F1-C8DCC717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62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57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D7AB67-3FEC-4375-8C4B-EA7CB88C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BBE2FB-542D-4057-9731-596330EB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010B20-02F9-419F-9FCC-28A8EF68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D27A94-6C0D-4057-8A9E-05ACD5CC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276726-EA3D-4E53-BD5E-99D51400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39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00CCA-B89C-465B-A959-27F5F7EB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5A30BC-AB9D-4F73-9854-B2ECD1FAA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3166B-A036-4AFD-9311-354D2D01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AB8C5C-36F0-4206-8C86-11A5B891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45EE27-4183-46D9-AAA5-6CB9994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2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6995CD-BF9B-4742-9591-B11ED3D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A9F0B9-B2B7-4DDE-8694-FC8E94131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73AD7E-2F49-4A83-BD94-CD95F1B7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3EB6EF-BD21-4261-AE2E-D0B3A474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411103-DFCB-444C-A397-D18CF349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A43F27-F463-4A71-8471-6A6DCB45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32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9AA00-9184-41FB-A92F-F00EB471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BA9849-22F8-408F-AC65-79743A70B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FDE55E-2D48-4C01-8200-79E2B05D4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B7BE6B-4822-48BE-A4AE-3AE3FDF0C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8AA7B4-CED2-4685-A7D5-280755F4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46EB53A-4EB6-4493-A1B1-8F56A191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2EFB323-6383-4F91-B1A3-B65FC27E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A0ED54-D0DE-48C2-83E3-2C662E62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2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9D7D76-E96C-403D-B999-61FD2E3D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5ACA51-4ADD-4667-9CFE-F0EDC4D9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68F83FF-B56F-444F-8147-FF4DD352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F64D13-EBB2-468E-B482-503AD9B7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3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92932B-AC8C-4242-B635-ACAB15E0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C5E4888-5D79-4164-9AE0-8F7BAC0C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43C4DC-80C6-4181-B44F-F74C92CE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51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5DBFD6-DEAD-42E0-AEA9-64BC0221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44A5EB-F48B-4A57-A805-7E8692E7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5365D-ACAA-4C81-B721-484BAC67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07E39A-450B-49A8-8515-748F121D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74736E-EBE0-4AFE-A85D-D96FF56F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FBB9C6-8350-43D8-8E67-239D5D51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2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644A3-BBF9-45DD-8492-8FAA88CF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6C85498-3154-44AC-95C1-2D8431F57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1F7B2-2759-452F-88F2-7ACDF506C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A3F8DF-98D0-46DB-88B7-D7261B34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CA9691-876E-4920-9C86-A292E786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04E8E1-4496-44FA-B60F-0F531EB1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92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EB95BA-C290-4654-9B71-6FF00E0D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41136D-5C8E-4A1B-9280-F2030992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CAD518-2F06-4A01-B0D0-247C77438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5972-CFCE-4C4B-9B82-6A1A5161B3C1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72B63C-8ED2-4A03-A226-449BD0BAF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35DDD-FC5B-4189-BD36-DFAC151D8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79EA-E90D-49BA-96DB-55BB841D35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8.emf"/><Relationship Id="rId3" Type="http://schemas.openxmlformats.org/officeDocument/2006/relationships/hyperlink" Target="http://www.skelleftea.se/trainnovation/trainnovationsklustret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2.e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hyperlink" Target="https://www.linkedin.com/company/90827040/admin/feed/posts/" TargetMode="External"/><Relationship Id="rId9" Type="http://schemas.openxmlformats.org/officeDocument/2006/relationships/image" Target="cid:6566af4c-891a-46da-a165-086fd7a3c663@eurprd01.prod.exchangelabs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12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emf"/><Relationship Id="rId9" Type="http://schemas.openxmlformats.org/officeDocument/2006/relationships/image" Target="cid:6566af4c-891a-46da-a165-086fd7a3c663@eurprd01.prod.exchangelab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, Grafik, Färggrann, grafisk design&#10;&#10;Automatiskt genererad beskrivning">
            <a:extLst>
              <a:ext uri="{FF2B5EF4-FFF2-40B4-BE49-F238E27FC236}">
                <a16:creationId xmlns:a16="http://schemas.microsoft.com/office/drawing/2014/main" id="{8303D081-2219-6240-A86B-50A069260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62" y="2507537"/>
            <a:ext cx="8392995" cy="16566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4D35DB3-C7F7-355E-75CB-04EA20B5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4" y="5912444"/>
            <a:ext cx="1545709" cy="4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B366ADC-8A7F-40A8-B99D-D3129DDA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32" y="2480615"/>
            <a:ext cx="8720736" cy="2635543"/>
          </a:xfrm>
        </p:spPr>
        <p:txBody>
          <a:bodyPr/>
          <a:lstStyle/>
          <a:p>
            <a:pPr lvl="0"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Wood Innovation Cluster,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established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2018,</a:t>
            </a:r>
            <a:b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unites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stakeholders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the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wood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b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collaboratively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fostering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regional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growth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sv-SE" sz="23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development</a:t>
            </a:r>
            <a:r>
              <a:rPr lang="sv-SE" sz="2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sv-SE" sz="2300" dirty="0"/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E3D8D59-DB6C-4584-AF7E-3AECA7EDF63F}"/>
              </a:ext>
            </a:extLst>
          </p:cNvPr>
          <p:cNvSpPr txBox="1">
            <a:spLocks/>
          </p:cNvSpPr>
          <p:nvPr/>
        </p:nvSpPr>
        <p:spPr>
          <a:xfrm>
            <a:off x="2816482" y="1670882"/>
            <a:ext cx="6559036" cy="1519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rgbClr val="FFFFFF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 regional </a:t>
            </a: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reinforcement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that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creates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value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E6078D1-5AE8-0EBF-5543-ADDE010E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4" y="5912444"/>
            <a:ext cx="1545709" cy="460741"/>
          </a:xfrm>
          <a:prstGeom prst="rect">
            <a:avLst/>
          </a:prstGeom>
        </p:spPr>
      </p:pic>
      <p:pic>
        <p:nvPicPr>
          <p:cNvPr id="6" name="Bildobjekt 5" descr="En bild som visar skärmbild, Grafik, Färggrann, grafisk design&#10;&#10;Automatiskt genererad beskrivning">
            <a:extLst>
              <a:ext uri="{FF2B5EF4-FFF2-40B4-BE49-F238E27FC236}">
                <a16:creationId xmlns:a16="http://schemas.microsoft.com/office/drawing/2014/main" id="{8F4ADBBD-4E57-D102-8B5B-71FCBEFBA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69" y="5912444"/>
            <a:ext cx="2334164" cy="4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>
            <a:extLst>
              <a:ext uri="{FF2B5EF4-FFF2-40B4-BE49-F238E27FC236}">
                <a16:creationId xmlns:a16="http://schemas.microsoft.com/office/drawing/2014/main" id="{11D74552-D675-038E-38AB-B457C083E59E}"/>
              </a:ext>
            </a:extLst>
          </p:cNvPr>
          <p:cNvSpPr/>
          <p:nvPr/>
        </p:nvSpPr>
        <p:spPr>
          <a:xfrm>
            <a:off x="7864347" y="2062964"/>
            <a:ext cx="1770009" cy="3546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2B3F096-AE71-AF77-AD82-12029A0D81E6}"/>
              </a:ext>
            </a:extLst>
          </p:cNvPr>
          <p:cNvSpPr/>
          <p:nvPr/>
        </p:nvSpPr>
        <p:spPr>
          <a:xfrm>
            <a:off x="4301773" y="2072909"/>
            <a:ext cx="1770009" cy="3537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1C982D2-2EB7-DA51-CB81-CE518451DE16}"/>
              </a:ext>
            </a:extLst>
          </p:cNvPr>
          <p:cNvSpPr/>
          <p:nvPr/>
        </p:nvSpPr>
        <p:spPr>
          <a:xfrm>
            <a:off x="753864" y="2062964"/>
            <a:ext cx="1770009" cy="3537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0519A64-8EF5-FD40-8DA6-613848D9F6E2}"/>
              </a:ext>
            </a:extLst>
          </p:cNvPr>
          <p:cNvSpPr/>
          <p:nvPr/>
        </p:nvSpPr>
        <p:spPr>
          <a:xfrm>
            <a:off x="9245600" y="5636873"/>
            <a:ext cx="2607733" cy="91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505FAC7-B938-634C-AF2F-7FBA260052FB}"/>
              </a:ext>
            </a:extLst>
          </p:cNvPr>
          <p:cNvSpPr txBox="1"/>
          <p:nvPr/>
        </p:nvSpPr>
        <p:spPr>
          <a:xfrm>
            <a:off x="0" y="408332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The Wood Innovation Cluster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a regional </a:t>
            </a:r>
            <a:r>
              <a:rPr kumimoji="0" lang="sv-SE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reinforcement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creates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</a:t>
            </a: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8ED46BF-8D64-C248-89AD-975BFD92EE28}"/>
              </a:ext>
            </a:extLst>
          </p:cNvPr>
          <p:cNvSpPr txBox="1"/>
          <p:nvPr/>
        </p:nvSpPr>
        <p:spPr>
          <a:xfrm>
            <a:off x="295811" y="6004175"/>
            <a:ext cx="62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www.skelleftea.se/trainnovation/trainnovationsklustret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4D7579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4D7579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https://www.linkedin.com/company/90827040/admin/feed/posts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13A6D909-2E33-0D4F-A646-D8C6F0C9E8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689" y="1565377"/>
            <a:ext cx="510140" cy="364386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9C906AB5-6894-784B-8110-ED4EDC242053}"/>
              </a:ext>
            </a:extLst>
          </p:cNvPr>
          <p:cNvSpPr txBox="1"/>
          <p:nvPr/>
        </p:nvSpPr>
        <p:spPr>
          <a:xfrm>
            <a:off x="4377163" y="2203298"/>
            <a:ext cx="1536819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Stiftelsen T</a:t>
            </a:r>
            <a:r>
              <a:rPr kumimoji="0" lang="sv-SE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räenigheten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is a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1995,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Skellefteå Campus,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collectively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innovations,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leveraging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region's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 Magnusson 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Chairman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2" name="Picture 2" descr="cid:35D2991D-CAFA-4D71-AB21-22853186E883">
            <a:extLst>
              <a:ext uri="{FF2B5EF4-FFF2-40B4-BE49-F238E27FC236}">
                <a16:creationId xmlns:a16="http://schemas.microsoft.com/office/drawing/2014/main" id="{10FB66D8-CA66-5F46-A532-05FCAED4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710" y="1548044"/>
            <a:ext cx="357379" cy="4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CD165A63-0A2E-B6A8-C16B-433914D0B895}"/>
              </a:ext>
            </a:extLst>
          </p:cNvPr>
          <p:cNvSpPr txBox="1"/>
          <p:nvPr/>
        </p:nvSpPr>
        <p:spPr>
          <a:xfrm>
            <a:off x="2595167" y="2203298"/>
            <a:ext cx="1660808" cy="290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Träbransch Norr 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it is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SME-Träföretaget in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Västebotten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Träbransch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Norr's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mission is to drive business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innovation for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timber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raw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material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focus is on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timber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competitiveness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support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initia-tives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Lena Drugge 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Director.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47BFDDCB-6DA2-CF4D-A1E4-63C41AA74AE9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820" y="1625431"/>
            <a:ext cx="853211" cy="307668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0A18A98E-17B9-66D8-0EC5-F0064F24C496}"/>
              </a:ext>
            </a:extLst>
          </p:cNvPr>
          <p:cNvSpPr txBox="1"/>
          <p:nvPr/>
        </p:nvSpPr>
        <p:spPr>
          <a:xfrm>
            <a:off x="9737003" y="2203298"/>
            <a:ext cx="1535235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TräCentrum</a:t>
            </a: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Norr  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center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Luleå University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 and innovation.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mission is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sustaina-bility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manner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TräCentrum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Norr's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 on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be-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tween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academia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services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competitiveness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circularity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Bror Sundqvist 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Director.</a:t>
            </a: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34" name="Bildobjekt 33" descr="cid:6566af4c-891a-46da-a165-086fd7a3c663@eurprd01.prod.exchangelabs.com">
            <a:extLst>
              <a:ext uri="{FF2B5EF4-FFF2-40B4-BE49-F238E27FC236}">
                <a16:creationId xmlns:a16="http://schemas.microsoft.com/office/drawing/2014/main" id="{2A017CEA-C1D1-F64C-A6FF-39AE9E55491B}"/>
              </a:ext>
            </a:extLst>
          </p:cNvPr>
          <p:cNvPicPr/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657" y="1566951"/>
            <a:ext cx="680682" cy="40208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B805B731-8836-6CB2-F93F-8FA2DE3E37A3}"/>
              </a:ext>
            </a:extLst>
          </p:cNvPr>
          <p:cNvSpPr txBox="1"/>
          <p:nvPr/>
        </p:nvSpPr>
        <p:spPr>
          <a:xfrm>
            <a:off x="7935998" y="2203298"/>
            <a:ext cx="16284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 </a:t>
            </a:r>
            <a:r>
              <a:rPr kumimoji="0" lang="sv-SE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Luleå University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efforts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mechanical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span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entire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from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 to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Wood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Luleå University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Tech-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Skellefteå serves as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Sweden's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hub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tech-nology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 Dick Sandberg</a:t>
            </a:r>
          </a:p>
          <a:p>
            <a:pPr marL="0" marR="0" lvl="0" indent="0" algn="l" defTabSz="914400" rtl="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Wood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Sciences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Mathematics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997B6BD0-94D1-8AAA-BFC4-965E341C6BCE}"/>
              </a:ext>
            </a:extLst>
          </p:cNvPr>
          <p:cNvSpPr txBox="1"/>
          <p:nvPr/>
        </p:nvSpPr>
        <p:spPr>
          <a:xfrm>
            <a:off x="6158105" y="2203298"/>
            <a:ext cx="1627754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Sweden'sresearch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instituteand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innovation partner. The Wood Construction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Skellefteå, and drives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-smart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constructionin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Sweden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internationally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Karin Sandberg</a:t>
            </a:r>
            <a:r>
              <a:rPr kumimoji="0" lang="sv-S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senior researcher. </a:t>
            </a: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Bildobjekt 10" descr="En bild som visar Teckensnitt, Grafik, skärmbild, svart&#10;&#10;Automatiskt genererad beskrivning">
            <a:extLst>
              <a:ext uri="{FF2B5EF4-FFF2-40B4-BE49-F238E27FC236}">
                <a16:creationId xmlns:a16="http://schemas.microsoft.com/office/drawing/2014/main" id="{248A7E5A-50E5-5AF4-C618-8770E1CFB3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884" y="1369715"/>
            <a:ext cx="723258" cy="80816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D08121C-32D7-3778-E53C-A2C077515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4" y="5912444"/>
            <a:ext cx="1545709" cy="460741"/>
          </a:xfrm>
          <a:prstGeom prst="rect">
            <a:avLst/>
          </a:prstGeom>
        </p:spPr>
      </p:pic>
      <p:pic>
        <p:nvPicPr>
          <p:cNvPr id="3" name="Bildobjekt 2" descr="En bild som visar skärmbild, Grafik, Färggrann, grafisk design&#10;&#10;Automatiskt genererad beskrivning">
            <a:extLst>
              <a:ext uri="{FF2B5EF4-FFF2-40B4-BE49-F238E27FC236}">
                <a16:creationId xmlns:a16="http://schemas.microsoft.com/office/drawing/2014/main" id="{F87F7CDE-CEBD-28B7-61E1-4F629774FD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69" y="5912444"/>
            <a:ext cx="2334164" cy="46074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0F86F08-FBD1-CED3-14DC-EEE6C8511F15}"/>
              </a:ext>
            </a:extLst>
          </p:cNvPr>
          <p:cNvSpPr txBox="1"/>
          <p:nvPr/>
        </p:nvSpPr>
        <p:spPr>
          <a:xfrm>
            <a:off x="820294" y="2064100"/>
            <a:ext cx="1638733" cy="357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Skellefteå </a:t>
            </a:r>
            <a:r>
              <a:rPr kumimoji="0" lang="sv-SE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r>
              <a:rPr kumimoji="0" lang="sv-SE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Wood Innovation Cluster,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foster robust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colla-boration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national,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international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offers for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-smart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Britt-Inger Brisadotter 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Manager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sv-S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Wood Innovation Cluster in Skellefteå </a:t>
            </a:r>
            <a:r>
              <a:rPr kumimoji="0" lang="sv-SE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22BDCDA-A58F-5DAB-4BB2-33352769040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253" y="1627743"/>
            <a:ext cx="807388" cy="259428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39CDF9CE-85D2-8340-9453-017553004530}"/>
              </a:ext>
            </a:extLst>
          </p:cNvPr>
          <p:cNvSpPr/>
          <p:nvPr/>
        </p:nvSpPr>
        <p:spPr>
          <a:xfrm>
            <a:off x="758449" y="1457984"/>
            <a:ext cx="10639027" cy="413012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6B746CF2-FEAD-2835-F52D-CC20584BAD18}"/>
              </a:ext>
            </a:extLst>
          </p:cNvPr>
          <p:cNvCxnSpPr>
            <a:cxnSpLocks/>
            <a:stCxn id="16" idx="0"/>
            <a:endCxn id="16" idx="2"/>
          </p:cNvCxnSpPr>
          <p:nvPr/>
        </p:nvCxnSpPr>
        <p:spPr>
          <a:xfrm>
            <a:off x="6077963" y="1457984"/>
            <a:ext cx="0" cy="413012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 18">
            <a:extLst>
              <a:ext uri="{FF2B5EF4-FFF2-40B4-BE49-F238E27FC236}">
                <a16:creationId xmlns:a16="http://schemas.microsoft.com/office/drawing/2014/main" id="{F2A33556-AE43-242F-A317-2B5E46F21451}"/>
              </a:ext>
            </a:extLst>
          </p:cNvPr>
          <p:cNvGrpSpPr/>
          <p:nvPr/>
        </p:nvGrpSpPr>
        <p:grpSpPr>
          <a:xfrm>
            <a:off x="2521898" y="1466755"/>
            <a:ext cx="7113182" cy="4121350"/>
            <a:chOff x="2540000" y="1332836"/>
            <a:chExt cx="7113182" cy="5256038"/>
          </a:xfrm>
        </p:grpSpPr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93E1E276-0642-BE0C-A849-635768C6719B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1332836"/>
              <a:ext cx="5894" cy="5236626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FB0D8E5C-F7C9-A134-B28B-9D26C4C68750}"/>
                </a:ext>
              </a:extLst>
            </p:cNvPr>
            <p:cNvCxnSpPr>
              <a:cxnSpLocks/>
            </p:cNvCxnSpPr>
            <p:nvPr/>
          </p:nvCxnSpPr>
          <p:spPr>
            <a:xfrm>
              <a:off x="4318295" y="1332836"/>
              <a:ext cx="3160" cy="5256038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802626E-729A-6863-380C-2E2BC168B7AC}"/>
                </a:ext>
              </a:extLst>
            </p:cNvPr>
            <p:cNvCxnSpPr>
              <a:cxnSpLocks/>
            </p:cNvCxnSpPr>
            <p:nvPr/>
          </p:nvCxnSpPr>
          <p:spPr>
            <a:xfrm>
              <a:off x="7874887" y="1332836"/>
              <a:ext cx="6895" cy="5256038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46F78C7B-63E6-89A2-919C-643E52A41C6A}"/>
                </a:ext>
              </a:extLst>
            </p:cNvPr>
            <p:cNvCxnSpPr>
              <a:cxnSpLocks/>
            </p:cNvCxnSpPr>
            <p:nvPr/>
          </p:nvCxnSpPr>
          <p:spPr>
            <a:xfrm>
              <a:off x="9653182" y="1332836"/>
              <a:ext cx="0" cy="5236626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Rak 29">
            <a:extLst>
              <a:ext uri="{FF2B5EF4-FFF2-40B4-BE49-F238E27FC236}">
                <a16:creationId xmlns:a16="http://schemas.microsoft.com/office/drawing/2014/main" id="{60E68EA4-B544-B90C-8845-F0BD09D5D5D0}"/>
              </a:ext>
            </a:extLst>
          </p:cNvPr>
          <p:cNvCxnSpPr>
            <a:cxnSpLocks/>
          </p:cNvCxnSpPr>
          <p:nvPr/>
        </p:nvCxnSpPr>
        <p:spPr>
          <a:xfrm flipH="1">
            <a:off x="759650" y="2050774"/>
            <a:ext cx="106378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9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0519A64-8EF5-FD40-8DA6-613848D9F6E2}"/>
              </a:ext>
            </a:extLst>
          </p:cNvPr>
          <p:cNvSpPr/>
          <p:nvPr/>
        </p:nvSpPr>
        <p:spPr>
          <a:xfrm>
            <a:off x="9245600" y="5636873"/>
            <a:ext cx="2607733" cy="91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15A76F69-D0D3-C2FA-4C70-698BA9520CA0}"/>
              </a:ext>
            </a:extLst>
          </p:cNvPr>
          <p:cNvSpPr txBox="1"/>
          <p:nvPr/>
        </p:nvSpPr>
        <p:spPr>
          <a:xfrm>
            <a:off x="731547" y="2064500"/>
            <a:ext cx="3205264" cy="8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  <a:endParaRPr kumimoji="0" lang="sv-S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it all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comes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b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5AD29309-7062-9FF7-92B4-0C626A707477}"/>
              </a:ext>
            </a:extLst>
          </p:cNvPr>
          <p:cNvGrpSpPr/>
          <p:nvPr/>
        </p:nvGrpSpPr>
        <p:grpSpPr>
          <a:xfrm>
            <a:off x="6372585" y="417695"/>
            <a:ext cx="4620213" cy="5044866"/>
            <a:chOff x="6345524" y="184818"/>
            <a:chExt cx="4898209" cy="5348413"/>
          </a:xfrm>
        </p:grpSpPr>
        <p:pic>
          <p:nvPicPr>
            <p:cNvPr id="16" name="Bildobjekt 15" descr="En bild som visar öronpropp, design&#10;&#10;Automatiskt genererad beskrivning med låg exakthet">
              <a:extLst>
                <a:ext uri="{FF2B5EF4-FFF2-40B4-BE49-F238E27FC236}">
                  <a16:creationId xmlns:a16="http://schemas.microsoft.com/office/drawing/2014/main" id="{FA6051B3-94A3-737C-9E98-F465DC52B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5524" y="184818"/>
              <a:ext cx="4898209" cy="5348413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10FBAFB-32F3-86A3-072F-056978D45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47127">
              <a:off x="9115667" y="2488274"/>
              <a:ext cx="253406" cy="320636"/>
            </a:xfrm>
            <a:prstGeom prst="rect">
              <a:avLst/>
            </a:prstGeom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5E0C0CB9-8071-714E-857E-F8EC6CDA5A0E}"/>
              </a:ext>
            </a:extLst>
          </p:cNvPr>
          <p:cNvSpPr txBox="1"/>
          <p:nvPr/>
        </p:nvSpPr>
        <p:spPr>
          <a:xfrm>
            <a:off x="731547" y="3301455"/>
            <a:ext cx="3205264" cy="32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 PARTNERS: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EEDE28F-61AC-99DB-CA63-5664EA19157E}"/>
              </a:ext>
            </a:extLst>
          </p:cNvPr>
          <p:cNvGrpSpPr/>
          <p:nvPr/>
        </p:nvGrpSpPr>
        <p:grpSpPr>
          <a:xfrm>
            <a:off x="825610" y="3534848"/>
            <a:ext cx="4593423" cy="805454"/>
            <a:chOff x="544456" y="4530118"/>
            <a:chExt cx="6013593" cy="10544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7783E5-951C-1648-D4AC-792CF7B60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1510" y="4786242"/>
              <a:ext cx="699989" cy="499992"/>
            </a:xfrm>
            <a:prstGeom prst="rect">
              <a:avLst/>
            </a:prstGeom>
          </p:spPr>
        </p:pic>
        <p:pic>
          <p:nvPicPr>
            <p:cNvPr id="10" name="Picture 2" descr="cid:35D2991D-CAFA-4D71-AB21-22853186E883">
              <a:extLst>
                <a:ext uri="{FF2B5EF4-FFF2-40B4-BE49-F238E27FC236}">
                  <a16:creationId xmlns:a16="http://schemas.microsoft.com/office/drawing/2014/main" id="{DD3DC222-03CA-BBB4-A714-9E8EB0F7F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943" y="4721260"/>
              <a:ext cx="561645" cy="66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D1DE8178-5153-FDB7-3764-7C5D0A29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456" y="4886695"/>
              <a:ext cx="1041204" cy="334558"/>
            </a:xfrm>
            <a:prstGeom prst="rect">
              <a:avLst/>
            </a:prstGeom>
          </p:spPr>
        </p:pic>
        <p:pic>
          <p:nvPicPr>
            <p:cNvPr id="13" name="Bildobjekt 12" descr="cid:6566af4c-891a-46da-a165-086fd7a3c663@eurprd01.prod.exchangelabs.com">
              <a:extLst>
                <a:ext uri="{FF2B5EF4-FFF2-40B4-BE49-F238E27FC236}">
                  <a16:creationId xmlns:a16="http://schemas.microsoft.com/office/drawing/2014/main" id="{1EABD5A1-DC7A-6A28-9752-7E04C2F36615}"/>
                </a:ext>
              </a:extLst>
            </p:cNvPr>
            <p:cNvPicPr/>
            <p:nvPr/>
          </p:nvPicPr>
          <p:blipFill>
            <a:blip r:embed="rId8" r:link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387" y="4762063"/>
              <a:ext cx="1050374" cy="534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Bildobjekt 13" descr="En bild som visar Teckensnitt, Grafik, skärmbild, svart&#10;&#10;Automatiskt genererad beskrivning">
              <a:extLst>
                <a:ext uri="{FF2B5EF4-FFF2-40B4-BE49-F238E27FC236}">
                  <a16:creationId xmlns:a16="http://schemas.microsoft.com/office/drawing/2014/main" id="{7AEDCEDF-EAFF-E4C5-5284-2DE63937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620" y="4530118"/>
              <a:ext cx="943691" cy="1054480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CCC8EFB3-5516-997D-0E28-59536A1AC315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519" y="4787397"/>
              <a:ext cx="1096530" cy="457677"/>
            </a:xfrm>
            <a:prstGeom prst="rect">
              <a:avLst/>
            </a:prstGeom>
          </p:spPr>
        </p:pic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1C4A3A42-7C17-A3F1-5B63-800DB29C54CE}"/>
              </a:ext>
            </a:extLst>
          </p:cNvPr>
          <p:cNvSpPr/>
          <p:nvPr/>
        </p:nvSpPr>
        <p:spPr>
          <a:xfrm>
            <a:off x="731547" y="637038"/>
            <a:ext cx="4865947" cy="1265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The Wood Innovation Cluster 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a  regional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reinforcement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creates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757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4D7579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95AFB92-F48B-D1B8-811B-D7C44C94F8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4" y="5912444"/>
            <a:ext cx="1545709" cy="460741"/>
          </a:xfrm>
          <a:prstGeom prst="rect">
            <a:avLst/>
          </a:prstGeom>
        </p:spPr>
      </p:pic>
      <p:pic>
        <p:nvPicPr>
          <p:cNvPr id="3" name="Bildobjekt 2" descr="En bild som visar skärmbild, Grafik, Färggrann, grafisk design&#10;&#10;Automatiskt genererad beskrivning">
            <a:extLst>
              <a:ext uri="{FF2B5EF4-FFF2-40B4-BE49-F238E27FC236}">
                <a16:creationId xmlns:a16="http://schemas.microsoft.com/office/drawing/2014/main" id="{7FE0CC29-56F5-33A7-87BE-5D378FB083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69" y="5912444"/>
            <a:ext cx="2334164" cy="4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574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Bredbild</PresentationFormat>
  <Paragraphs>52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Inter</vt:lpstr>
      <vt:lpstr>Open Sans</vt:lpstr>
      <vt:lpstr>Open Sans Extrabold</vt:lpstr>
      <vt:lpstr>Open Sans Light</vt:lpstr>
      <vt:lpstr>1_Office-tema</vt:lpstr>
      <vt:lpstr>PowerPoint-presentation</vt:lpstr>
      <vt:lpstr>The Wood Innovation Cluster, established in 2018, unites key stakeholders in the wood industry, collaboratively fostering regional growth and development.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Britt Inger Brisádottir</dc:creator>
  <cp:lastModifiedBy>Britt Inger Brisádottir</cp:lastModifiedBy>
  <cp:revision>1</cp:revision>
  <dcterms:created xsi:type="dcterms:W3CDTF">2024-02-07T12:25:29Z</dcterms:created>
  <dcterms:modified xsi:type="dcterms:W3CDTF">2024-02-07T12:26:26Z</dcterms:modified>
</cp:coreProperties>
</file>